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1" r:id="rId2"/>
    <p:sldId id="302" r:id="rId3"/>
    <p:sldId id="317" r:id="rId4"/>
    <p:sldId id="318" r:id="rId5"/>
    <p:sldId id="316" r:id="rId6"/>
    <p:sldId id="315" r:id="rId7"/>
    <p:sldId id="311" r:id="rId8"/>
    <p:sldId id="310" r:id="rId9"/>
    <p:sldId id="319" r:id="rId10"/>
    <p:sldId id="320" r:id="rId11"/>
    <p:sldId id="314" r:id="rId12"/>
    <p:sldId id="308" r:id="rId13"/>
    <p:sldId id="263" r:id="rId14"/>
    <p:sldId id="29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425C0-9599-40CE-8524-E97D9775615C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86008-731C-4D11-A9DB-193BC2CC71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80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sz="1400" b="1" i="0" noProof="0" dirty="0" smtClean="0">
                <a:ea typeface="宋体" pitchFamily="2" charset="-122"/>
              </a:rPr>
              <a:t>包含映像题注的图片</a:t>
            </a:r>
          </a:p>
          <a:p>
            <a:r>
              <a:rPr lang="zh-CN" altLang="en-US" sz="1400" noProof="0" dirty="0" smtClean="0">
                <a:ea typeface="宋体" pitchFamily="2" charset="-122"/>
              </a:rPr>
              <a:t>（基本）</a:t>
            </a:r>
          </a:p>
          <a:p>
            <a:endParaRPr lang="zh-CN" altLang="en-US" sz="1200" noProof="0" dirty="0" smtClean="0">
              <a:ea typeface="宋体" pitchFamily="2" charset="-122"/>
            </a:endParaRPr>
          </a:p>
          <a:p>
            <a:endParaRPr lang="zh-CN" altLang="en-US" sz="1200" noProof="0" dirty="0" smtClean="0">
              <a:ea typeface="宋体" pitchFamily="2" charset="-122"/>
            </a:endParaRPr>
          </a:p>
          <a:p>
            <a:r>
              <a:rPr lang="zh-CN" altLang="en-US" sz="1200" noProof="0" dirty="0" smtClean="0">
                <a:ea typeface="宋体" pitchFamily="2" charset="-122"/>
              </a:rPr>
              <a:t>若要重现此幻灯片上的图片效果，请执行</a:t>
            </a:r>
            <a:r>
              <a:rPr lang="zh-CN" altLang="en-US" sz="1200" baseline="0" noProof="0" dirty="0" smtClean="0">
                <a:ea typeface="宋体" pitchFamily="2" charset="-122"/>
              </a:rPr>
              <a:t>以下操作：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baseline="0" noProof="0" dirty="0" smtClean="0">
                <a:ea typeface="宋体" pitchFamily="2" charset="-122"/>
              </a:rPr>
              <a:t>在“开始”选项卡上的“幻灯片”组中，单击“版式”，然后单击“空白”。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baseline="0" noProof="0" dirty="0" smtClean="0">
                <a:ea typeface="宋体" pitchFamily="2" charset="-122"/>
              </a:rPr>
              <a:t>在“插入”选项卡上的“图像”组中，单击“图片”。在“插入图片”对话框中，选择一个图片，然后单击“插入”。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在“图片工具”下的“格式”选项卡上的“大小”组中，单击“大小和位置”对话框启动器。在“设置图片格式”对话框中，调整图片大小或剪裁图像，将其高度设置为“</a:t>
            </a:r>
            <a:r>
              <a:rPr lang="en-US" altLang="zh-CN" sz="1200" kern="1200" noProof="0" dirty="0" smtClean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3.17””</a:t>
            </a:r>
            <a:r>
              <a:rPr lang="zh-CN" alt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，宽度设置为“</a:t>
            </a:r>
            <a:r>
              <a:rPr lang="en-US" altLang="zh-CN" sz="1200" kern="1200" noProof="0" dirty="0" smtClean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10””</a:t>
            </a:r>
            <a:r>
              <a:rPr lang="zh-CN" alt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宋体" pitchFamily="2" charset="-122"/>
                <a:cs typeface="+mn-cs"/>
              </a:rPr>
              <a:t>。若要裁剪图片，请单击左窗格中的“裁剪”，然后在右窗格中的“裁剪位置”下，在“高度”、“宽度”、“左对齐”和“顶端对齐”框中输入值。若要调整图片的大小，请单击左窗格中的“大小”，然后在右窗格中的“尺寸和旋转”下，在“高度”和“宽度”框中输入值。</a:t>
            </a:r>
            <a:endParaRPr lang="zh-CN" altLang="en-US" sz="1200" baseline="0" noProof="0" dirty="0" smtClean="0">
              <a:ea typeface="宋体" pitchFamily="2" charset="-122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baseline="0" noProof="0" dirty="0" smtClean="0">
                <a:ea typeface="宋体" pitchFamily="2" charset="-122"/>
              </a:rPr>
              <a:t>选择图片。在“开始”选项卡上的“绘图”组中，单击“排列”，指向“对齐”，然后执行以下操作：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baseline="0" noProof="0" dirty="0" smtClean="0">
                <a:ea typeface="宋体" pitchFamily="2" charset="-122"/>
              </a:rPr>
              <a:t>单击“对齐幻灯片”。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baseline="0" noProof="0" dirty="0" smtClean="0">
                <a:ea typeface="宋体" pitchFamily="2" charset="-122"/>
              </a:rPr>
              <a:t>单击“顶端对齐”。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baseline="0" noProof="0" dirty="0" smtClean="0">
                <a:ea typeface="宋体" pitchFamily="2" charset="-122"/>
              </a:rPr>
              <a:t>在“图片工具”下的“格式”选项卡上的“图片样式”组中，单击“图片效果”，指向“映像”，然后在“映像变体”下单击“半映像，接触”（第一行，从左起第二个选项）。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i="0" noProof="0" dirty="0" smtClean="0">
                <a:ea typeface="宋体" pitchFamily="2" charset="-122"/>
              </a:rPr>
              <a:t>在</a:t>
            </a:r>
            <a:r>
              <a:rPr lang="zh-CN" altLang="en-US" sz="1200" i="0" baseline="0" noProof="0" dirty="0" smtClean="0">
                <a:ea typeface="宋体" pitchFamily="2" charset="-122"/>
              </a:rPr>
              <a:t>“插入”选项卡上的“文本”组中，单击“文本框”，然后在幻灯片中拖动以绘制文本框。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i="0" baseline="0" noProof="0" dirty="0" smtClean="0">
                <a:ea typeface="宋体" pitchFamily="2" charset="-122"/>
              </a:rPr>
              <a:t>在文本框中输入文本，选择文本，然后</a:t>
            </a:r>
            <a:r>
              <a:rPr lang="zh-CN" altLang="en-US" sz="1200" i="0" noProof="0" dirty="0" smtClean="0">
                <a:ea typeface="宋体" pitchFamily="2" charset="-122"/>
              </a:rPr>
              <a:t>在</a:t>
            </a:r>
            <a:r>
              <a:rPr lang="zh-CN" altLang="en-US" sz="1200" i="0" baseline="0" noProof="0" dirty="0" smtClean="0">
                <a:ea typeface="宋体" pitchFamily="2" charset="-122"/>
              </a:rPr>
              <a:t>“开始”选项卡上的“字体”组中，从“字体”列表中选择“效果”，然后在“字号”框中输入“</a:t>
            </a:r>
            <a:r>
              <a:rPr lang="en-US" altLang="zh-CN" sz="1200" i="0" baseline="0" noProof="0" dirty="0" smtClean="0">
                <a:ea typeface="宋体" pitchFamily="2" charset="-122"/>
              </a:rPr>
              <a:t>42”</a:t>
            </a:r>
            <a:r>
              <a:rPr lang="zh-CN" altLang="en-US" sz="1200" i="0" baseline="0" noProof="0" dirty="0" smtClean="0">
                <a:ea typeface="宋体" pitchFamily="2" charset="-122"/>
              </a:rPr>
              <a:t>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i="0" baseline="0" noProof="0" dirty="0" smtClean="0">
                <a:ea typeface="宋体" pitchFamily="2" charset="-122"/>
              </a:rPr>
              <a:t>在“开始”选项卡上的“段落”组中，单击“文本右对齐”，使文本框中的文本靠右对齐。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i="0" baseline="0" noProof="0" dirty="0" smtClean="0">
                <a:ea typeface="宋体" pitchFamily="2" charset="-122"/>
              </a:rPr>
              <a:t>选择文本框。 在“绘图工具”下的“格式”选项卡上的“艺术字样式”组中，单击“文字效果”，指向“映像”，然后在“映像变体”下单击“半映像，接触”（第一行，从左起第二个选项）。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i="0" baseline="0" noProof="0" dirty="0" smtClean="0">
                <a:ea typeface="宋体" pitchFamily="2" charset="-122"/>
              </a:rPr>
              <a:t>在“绘图工具”下的“格式”选项卡上的“艺术字样式”组中，单击“设置文字效果格式”对话框启动器。 在“设置文字效果格式”对话框中，单击左窗格中的“文本填充”，在“文本填充”窗格中选择“纯色填充”，然后执行以下操作：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i="0" baseline="0" noProof="0" dirty="0" smtClean="0">
                <a:ea typeface="宋体" pitchFamily="2" charset="-122"/>
              </a:rPr>
              <a:t>单击“颜色”旁边的按钮，然后在“主题颜色”下单击“白色，背景 </a:t>
            </a:r>
            <a:r>
              <a:rPr lang="en-US" altLang="zh-CN" sz="1200" i="0" baseline="0" noProof="0" dirty="0" smtClean="0">
                <a:ea typeface="宋体" pitchFamily="2" charset="-122"/>
              </a:rPr>
              <a:t>1”</a:t>
            </a:r>
            <a:r>
              <a:rPr lang="zh-CN" altLang="en-US" sz="1200" i="0" baseline="0" noProof="0" dirty="0" smtClean="0">
                <a:ea typeface="宋体" pitchFamily="2" charset="-122"/>
              </a:rPr>
              <a:t>（第一行，从左起第一个选项）。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i="0" baseline="0" noProof="0" dirty="0" smtClean="0">
                <a:ea typeface="宋体" pitchFamily="2" charset="-122"/>
              </a:rPr>
              <a:t>在“透明度”框中，输入“</a:t>
            </a:r>
            <a:r>
              <a:rPr lang="en-US" altLang="zh-CN" sz="1200" i="0" baseline="0" noProof="0" dirty="0" smtClean="0">
                <a:ea typeface="宋体" pitchFamily="2" charset="-122"/>
              </a:rPr>
              <a:t>12%”</a:t>
            </a:r>
            <a:r>
              <a:rPr lang="zh-CN" altLang="en-US" sz="1200" i="0" baseline="0" noProof="0" dirty="0" smtClean="0">
                <a:ea typeface="宋体" pitchFamily="2" charset="-122"/>
              </a:rPr>
              <a:t>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 noProof="0" dirty="0" smtClean="0">
                <a:ea typeface="宋体" pitchFamily="2" charset="-122"/>
              </a:rPr>
              <a:t>在幻灯片中，可以根据需要将文本框拖动到图片上进行定位。 </a:t>
            </a:r>
          </a:p>
          <a:p>
            <a:endParaRPr lang="zh-CN" altLang="en-US" sz="1200" noProof="0" dirty="0" smtClean="0">
              <a:ea typeface="宋体" pitchFamily="2" charset="-122"/>
            </a:endParaRPr>
          </a:p>
          <a:p>
            <a:endParaRPr lang="zh-CN" altLang="en-US" sz="1200" noProof="0" dirty="0" smtClean="0">
              <a:ea typeface="宋体" pitchFamily="2" charset="-122"/>
            </a:endParaRPr>
          </a:p>
          <a:p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若要重现此幻灯片上的背景，请执行以下操作： 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右键单击幻灯片背景区域，然后单击“设置背景格式”。在“设置背景格式”对话框中，单击左窗格中的“填充”，选择“填充”窗格中的“渐变填充”，然后执行以下操作：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在“类型”列表中，选择“射线”。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单击“方向”旁边的按钮，然后单击“中心辐射”</a:t>
            </a:r>
            <a:r>
              <a:rPr lang="zh-CN" altLang="en-US" sz="1200" b="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（从左起第三个选项）。</a:t>
            </a:r>
            <a:endParaRPr lang="zh-CN" altLang="en-US" sz="1200" b="1" kern="1200" noProof="0" dirty="0" smtClean="0">
              <a:solidFill>
                <a:schemeClr val="tx1"/>
              </a:solidFill>
              <a:latin typeface="+mn-lt"/>
              <a:ea typeface="宋体" pitchFamily="2" charset="-122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在“渐变光圈”下，单击</a:t>
            </a:r>
            <a:r>
              <a:rPr lang="zh-CN" altLang="en-US" sz="1200" b="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“添加”或</a:t>
            </a: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“删除”，直到幻灯片中</a:t>
            </a:r>
            <a:r>
              <a:rPr lang="zh-CN" altLang="en-US" sz="1200" kern="1200" baseline="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出现两个光圈</a:t>
            </a: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。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还是在“渐变光圈”下，按照以下步骤自定义您添加的渐变光圈：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从列表中选择“光圈 </a:t>
            </a:r>
            <a:r>
              <a:rPr lang="en-US" altLang="zh-CN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1”</a:t>
            </a: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，然后执行以下操作：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在“光圈位置”框中，输入“</a:t>
            </a:r>
            <a:r>
              <a:rPr lang="en-US" altLang="zh-CN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10%”</a:t>
            </a: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。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单击“颜色”旁边的按钮，然后在“主题颜色”下单击“白色，背景 </a:t>
            </a:r>
            <a:r>
              <a:rPr lang="en-US" altLang="zh-CN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1</a:t>
            </a: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，深色 </a:t>
            </a:r>
            <a:r>
              <a:rPr lang="en-US" altLang="zh-CN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5%”</a:t>
            </a:r>
            <a:r>
              <a:rPr lang="zh-CN" altLang="en-US" sz="1200" b="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（第二行，从左起第一个选项）。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从列表中选择“光圈 </a:t>
            </a:r>
            <a:r>
              <a:rPr lang="en-US" altLang="zh-CN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2”</a:t>
            </a: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，然后执行以下操作：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在“光圈位置”框中，输入“</a:t>
            </a:r>
            <a:r>
              <a:rPr lang="en-US" altLang="zh-CN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99%”</a:t>
            </a: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。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单击“颜色”旁边的按钮，然后在“主题颜色”下单击“白色，背景 </a:t>
            </a:r>
            <a:r>
              <a:rPr lang="en-US" altLang="zh-CN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1</a:t>
            </a:r>
            <a:r>
              <a:rPr lang="zh-CN" altLang="en-US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，深色 </a:t>
            </a:r>
            <a:r>
              <a:rPr lang="en-US" altLang="zh-CN" sz="120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35%”</a:t>
            </a:r>
            <a:r>
              <a:rPr lang="zh-CN" altLang="en-US" sz="1200" b="0" kern="1200" noProof="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rPr>
              <a:t>（第五行，从左起第一个选项）。</a:t>
            </a:r>
            <a:endParaRPr lang="zh-CN" altLang="en-US" sz="1200" b="0" noProof="0" dirty="0" smtClean="0">
              <a:ea typeface="宋体" pitchFamily="2" charset="-122"/>
            </a:endParaRPr>
          </a:p>
          <a:p>
            <a:endParaRPr lang="zh-CN" altLang="en-US" sz="1400" noProof="0" dirty="0">
              <a:ea typeface="宋体" pitchFamily="2" charset="-122"/>
            </a:endParaRPr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88" y="503238"/>
            <a:ext cx="4184650" cy="2354262"/>
          </a:xfrm>
        </p:spPr>
      </p:sp>
    </p:spTree>
    <p:extLst>
      <p:ext uri="{BB962C8B-B14F-4D97-AF65-F5344CB8AC3E}">
        <p14:creationId xmlns:p14="http://schemas.microsoft.com/office/powerpoint/2010/main" val="241837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0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8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5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8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5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45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938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70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39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160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1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2C706-9655-449F-A8B4-CE0529460B23}" type="datetimeFigureOut">
              <a:rPr lang="zh-CN" altLang="en-US" smtClean="0"/>
              <a:t>2017/5/16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23DFE-60B8-4AD9-8296-DF8A2F001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55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2500" y="2806700"/>
            <a:ext cx="713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团队活动</a:t>
            </a:r>
            <a:r>
              <a:rPr lang="zh-CN" altLang="en-US" sz="60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</a:t>
            </a:r>
            <a:r>
              <a:rPr lang="zh-CN" altLang="en-US" sz="6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日方案</a:t>
            </a:r>
            <a:endParaRPr lang="zh-CN" altLang="en-US" sz="6000" dirty="0">
              <a:solidFill>
                <a:schemeClr val="accent4">
                  <a:lumMod val="20000"/>
                  <a:lumOff val="8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06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176" y="837387"/>
            <a:ext cx="3069277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攀岩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3705" y="5159829"/>
            <a:ext cx="110077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        攀岩</a:t>
            </a:r>
            <a:r>
              <a:rPr lang="zh-CN" altLang="en-US" sz="1400" dirty="0"/>
              <a:t>运动有“岩壁芭蕾”、“峭壁上的艺术体操”等美称，由登山运动衍生而来，富有很强的技巧性、冒险性，是极限运动中的一个重要项目，在世界上十分流行</a:t>
            </a:r>
            <a:r>
              <a:rPr lang="zh-CN" altLang="en-US" sz="1400" dirty="0" smtClean="0"/>
              <a:t>。 攀岩</a:t>
            </a:r>
            <a:r>
              <a:rPr lang="zh-CN" altLang="en-US" sz="1400" dirty="0"/>
              <a:t>是从登山运动中衍生出来的竞技运动项目。</a:t>
            </a:r>
            <a:r>
              <a:rPr lang="en-US" altLang="zh-CN" sz="1400" dirty="0"/>
              <a:t>50</a:t>
            </a:r>
            <a:r>
              <a:rPr lang="zh-CN" altLang="en-US" sz="1400" dirty="0"/>
              <a:t>年代起源于前苏联，是军队中作为一项军事训练项目而存在的。</a:t>
            </a:r>
            <a:r>
              <a:rPr lang="en-US" altLang="zh-CN" sz="1400" dirty="0"/>
              <a:t>1974</a:t>
            </a:r>
            <a:r>
              <a:rPr lang="zh-CN" altLang="en-US" sz="1400" dirty="0"/>
              <a:t>年列入世界比赛项目。进入</a:t>
            </a:r>
            <a:r>
              <a:rPr lang="en-US" altLang="zh-CN" sz="1400" dirty="0"/>
              <a:t>80</a:t>
            </a:r>
            <a:r>
              <a:rPr lang="zh-CN" altLang="en-US" sz="1400" dirty="0"/>
              <a:t>年代，以难度攀登的现代竞技攀登比赛开始兴起并引起广泛的</a:t>
            </a:r>
            <a:r>
              <a:rPr lang="zh-CN" altLang="en-US" sz="1400" dirty="0" smtClean="0"/>
              <a:t>兴趣。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35" y="1442382"/>
            <a:ext cx="5402485" cy="3717445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5" y="1442383"/>
            <a:ext cx="5564145" cy="3717445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7" name="直接连接符 3"/>
          <p:cNvSpPr>
            <a:spLocks noChangeShapeType="1"/>
          </p:cNvSpPr>
          <p:nvPr/>
        </p:nvSpPr>
        <p:spPr bwMode="auto">
          <a:xfrm flipV="1">
            <a:off x="0" y="1360471"/>
            <a:ext cx="12186890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12" name="矩形 11"/>
          <p:cNvSpPr/>
          <p:nvPr/>
        </p:nvSpPr>
        <p:spPr>
          <a:xfrm>
            <a:off x="-1002" y="6303571"/>
            <a:ext cx="12193001" cy="6463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36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</a:t>
            </a:r>
            <a:r>
              <a:rPr lang="en-US" altLang="zh-CN" sz="3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5" name="流程图: 联系 14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9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联系 52"/>
          <p:cNvSpPr>
            <a:spLocks noChangeArrowheads="1"/>
          </p:cNvSpPr>
          <p:nvPr/>
        </p:nvSpPr>
        <p:spPr bwMode="auto">
          <a:xfrm>
            <a:off x="14402812" y="6596826"/>
            <a:ext cx="179340" cy="179341"/>
          </a:xfrm>
          <a:prstGeom prst="flowChartConnector">
            <a:avLst/>
          </a:prstGeom>
          <a:solidFill>
            <a:srgbClr val="FFFFFF">
              <a:alpha val="39999"/>
            </a:srgb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799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流程图: 联系 52"/>
          <p:cNvSpPr>
            <a:spLocks noChangeArrowheads="1"/>
          </p:cNvSpPr>
          <p:nvPr/>
        </p:nvSpPr>
        <p:spPr bwMode="auto">
          <a:xfrm>
            <a:off x="14555172" y="6749186"/>
            <a:ext cx="179340" cy="179341"/>
          </a:xfrm>
          <a:prstGeom prst="flowChartConnector">
            <a:avLst/>
          </a:prstGeom>
          <a:solidFill>
            <a:srgbClr val="FFFFFF">
              <a:alpha val="39999"/>
            </a:srgb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799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流程图: 联系 52"/>
          <p:cNvSpPr>
            <a:spLocks noChangeArrowheads="1"/>
          </p:cNvSpPr>
          <p:nvPr/>
        </p:nvSpPr>
        <p:spPr bwMode="auto">
          <a:xfrm>
            <a:off x="14707533" y="6902438"/>
            <a:ext cx="179340" cy="179341"/>
          </a:xfrm>
          <a:prstGeom prst="flowChartConnector">
            <a:avLst/>
          </a:prstGeom>
          <a:solidFill>
            <a:srgbClr val="FFFFFF">
              <a:alpha val="39999"/>
            </a:srgb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799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0437" y="-298625"/>
            <a:ext cx="1295806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799" b="1" dirty="0">
                <a:solidFill>
                  <a:srgbClr val="4F81BD">
                    <a:lumMod val="75000"/>
                  </a:srgbClr>
                </a:solidFill>
              </a:rPr>
              <a:t> </a:t>
            </a:r>
            <a:endParaRPr lang="zh-CN" altLang="en-US" sz="1799" b="1" dirty="0">
              <a:solidFill>
                <a:prstClr val="black"/>
              </a:solidFill>
            </a:endParaRPr>
          </a:p>
        </p:txBody>
      </p:sp>
      <p:sp>
        <p:nvSpPr>
          <p:cNvPr id="11" name="流程图: 联系 52"/>
          <p:cNvSpPr>
            <a:spLocks noChangeArrowheads="1"/>
          </p:cNvSpPr>
          <p:nvPr/>
        </p:nvSpPr>
        <p:spPr bwMode="auto">
          <a:xfrm>
            <a:off x="14859893" y="7054799"/>
            <a:ext cx="179340" cy="179341"/>
          </a:xfrm>
          <a:prstGeom prst="flowChartConnector">
            <a:avLst/>
          </a:prstGeom>
          <a:solidFill>
            <a:srgbClr val="FFFFFF">
              <a:alpha val="39999"/>
            </a:srgb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799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1533272" y="4652817"/>
            <a:ext cx="12192999" cy="31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  <a:endParaRPr lang="zh-CN" altLang="en-US" sz="1600" dirty="0">
              <a:solidFill>
                <a:srgbClr val="4F81BD">
                  <a:lumMod val="50000"/>
                </a:srgb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直接连接符 3"/>
          <p:cNvSpPr>
            <a:spLocks noChangeShapeType="1"/>
          </p:cNvSpPr>
          <p:nvPr/>
        </p:nvSpPr>
        <p:spPr bwMode="auto">
          <a:xfrm>
            <a:off x="-1001" y="1413301"/>
            <a:ext cx="10033040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20" name="直接连接符 3"/>
          <p:cNvSpPr>
            <a:spLocks noChangeShapeType="1"/>
          </p:cNvSpPr>
          <p:nvPr/>
        </p:nvSpPr>
        <p:spPr bwMode="auto">
          <a:xfrm flipV="1">
            <a:off x="10041020" y="1413301"/>
            <a:ext cx="1845186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22" name="文本框 21"/>
          <p:cNvSpPr txBox="1"/>
          <p:nvPr/>
        </p:nvSpPr>
        <p:spPr>
          <a:xfrm>
            <a:off x="3175" y="837387"/>
            <a:ext cx="1989438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共绘蓝图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8546" y="5256447"/>
            <a:ext cx="11307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/>
              <a:t>         沙滩游戏，是由很多游戏组合而成的，包括两人三足</a:t>
            </a:r>
            <a:r>
              <a:rPr lang="zh-CN" altLang="en-US" sz="1400" dirty="0" smtClean="0"/>
              <a:t>，沙滩艺术，猪八戒</a:t>
            </a:r>
            <a:r>
              <a:rPr lang="zh-CN" altLang="en-US" sz="1400" dirty="0"/>
              <a:t>背媳妇，拔河，袋鼠运瓜等游戏，是团队活动，放松和竞技的活动，开心娱乐的同时，既能促进团队的配合和加深共识，也能促进大家的相互了解交流。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1247" y="718114"/>
            <a:ext cx="3717529" cy="5264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79" y="1492862"/>
            <a:ext cx="5172894" cy="3716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1002" y="6303571"/>
            <a:ext cx="12193001" cy="6463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36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</a:t>
            </a:r>
            <a:r>
              <a:rPr lang="en-US" altLang="zh-CN" sz="3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流程图: 联系 23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26" name="流程图: 联系 25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03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588" y="836712"/>
            <a:ext cx="1989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游泳嬉戏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6" y="1650451"/>
            <a:ext cx="5357448" cy="36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32" y="1650451"/>
            <a:ext cx="5347393" cy="36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408956" y="5316583"/>
            <a:ext cx="1078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 smtClean="0"/>
              <a:t>             </a:t>
            </a:r>
            <a:r>
              <a:rPr lang="zh-CN" altLang="en-US" sz="1400" dirty="0" smtClean="0"/>
              <a:t>徜徉于大自然的环抱之中，身体沁入清澈的海水，仰望蓝天，碧海幽兰。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8" name="直接连接符 3"/>
          <p:cNvSpPr>
            <a:spLocks noChangeShapeType="1"/>
          </p:cNvSpPr>
          <p:nvPr/>
        </p:nvSpPr>
        <p:spPr bwMode="auto">
          <a:xfrm flipV="1">
            <a:off x="0" y="1462071"/>
            <a:ext cx="12186890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12" name="矩形 11"/>
          <p:cNvSpPr/>
          <p:nvPr/>
        </p:nvSpPr>
        <p:spPr>
          <a:xfrm>
            <a:off x="-1002" y="6303571"/>
            <a:ext cx="12193001" cy="6463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36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</a:t>
            </a:r>
            <a:r>
              <a:rPr lang="en-US" altLang="zh-CN" sz="3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5" name="流程图: 联系 14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21" y="720445"/>
            <a:ext cx="5288541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99" b="1" dirty="0">
                <a:solidFill>
                  <a:srgbClr val="FF0000"/>
                </a:solidFill>
              </a:rPr>
              <a:t>活动费用和注意事项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1" name="直接连接符 3"/>
          <p:cNvSpPr>
            <a:spLocks noChangeShapeType="1"/>
          </p:cNvSpPr>
          <p:nvPr/>
        </p:nvSpPr>
        <p:spPr bwMode="auto">
          <a:xfrm flipV="1">
            <a:off x="5110" y="1366607"/>
            <a:ext cx="12186890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8" name="矩形 7"/>
          <p:cNvSpPr/>
          <p:nvPr/>
        </p:nvSpPr>
        <p:spPr>
          <a:xfrm>
            <a:off x="-1002" y="6303571"/>
            <a:ext cx="12193001" cy="6463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36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</a:t>
            </a:r>
            <a:r>
              <a:rPr lang="en-US" altLang="zh-CN" sz="3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29332"/>
              </p:ext>
            </p:extLst>
          </p:nvPr>
        </p:nvGraphicFramePr>
        <p:xfrm>
          <a:off x="1384300" y="1453122"/>
          <a:ext cx="9055100" cy="480260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63775"/>
                <a:gridCol w="2263775"/>
                <a:gridCol w="2263775"/>
                <a:gridCol w="2263775"/>
              </a:tblGrid>
              <a:tr h="5946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活动项目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费用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活动项目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费用</a:t>
                      </a:r>
                      <a:endParaRPr lang="zh-CN" altLang="en-US" dirty="0"/>
                    </a:p>
                  </a:txBody>
                  <a:tcPr/>
                </a:tc>
              </a:tr>
              <a:tr h="5946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卡丁车</a:t>
                      </a:r>
                      <a:r>
                        <a:rPr lang="en-US" altLang="zh-CN" dirty="0" smtClean="0"/>
                        <a:t>/10</a:t>
                      </a:r>
                      <a:r>
                        <a:rPr lang="zh-CN" altLang="en-US" dirty="0" smtClean="0"/>
                        <a:t>分钟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60</a:t>
                      </a:r>
                      <a:r>
                        <a:rPr lang="zh-CN" altLang="en-US" dirty="0" smtClean="0"/>
                        <a:t>元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活动领队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400</a:t>
                      </a:r>
                      <a:r>
                        <a:rPr lang="zh-CN" altLang="en-US" dirty="0" smtClean="0"/>
                        <a:t>元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人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天</a:t>
                      </a:r>
                      <a:endParaRPr lang="zh-CN" altLang="en-US" dirty="0"/>
                    </a:p>
                  </a:txBody>
                  <a:tcPr/>
                </a:tc>
              </a:tr>
              <a:tr h="5946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单车骑行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15</a:t>
                      </a:r>
                      <a:r>
                        <a:rPr lang="zh-CN" altLang="en-US" dirty="0" smtClean="0"/>
                        <a:t>元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共绘蓝图（沙雕）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r>
                        <a:rPr lang="zh-CN" altLang="en-US" dirty="0" smtClean="0"/>
                        <a:t>元道具费</a:t>
                      </a:r>
                      <a:endParaRPr lang="zh-CN" altLang="en-US" dirty="0"/>
                    </a:p>
                  </a:txBody>
                  <a:tcPr/>
                </a:tc>
              </a:tr>
              <a:tr h="5946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攀岩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50/</a:t>
                      </a:r>
                      <a:r>
                        <a:rPr lang="zh-CN" altLang="en-US" dirty="0" smtClean="0"/>
                        <a:t>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酒店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278</a:t>
                      </a:r>
                      <a:r>
                        <a:rPr lang="zh-CN" altLang="en-US" dirty="0" smtClean="0"/>
                        <a:t>元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标双</a:t>
                      </a:r>
                      <a:endParaRPr lang="zh-CN" altLang="en-US" dirty="0"/>
                    </a:p>
                  </a:txBody>
                  <a:tcPr/>
                </a:tc>
              </a:tr>
              <a:tr h="5946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真人</a:t>
                      </a:r>
                      <a:r>
                        <a:rPr lang="en-US" altLang="zh-CN" dirty="0" smtClean="0"/>
                        <a:t>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</a:t>
                      </a:r>
                      <a:r>
                        <a:rPr lang="zh-CN" altLang="en-US" dirty="0" smtClean="0"/>
                        <a:t>元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民宿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210</a:t>
                      </a:r>
                      <a:r>
                        <a:rPr lang="zh-CN" altLang="en-US" dirty="0" smtClean="0"/>
                        <a:t>元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标双</a:t>
                      </a:r>
                      <a:endParaRPr lang="zh-CN" altLang="en-US" dirty="0"/>
                    </a:p>
                  </a:txBody>
                  <a:tcPr/>
                </a:tc>
              </a:tr>
              <a:tr h="5946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烧烤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60</a:t>
                      </a:r>
                      <a:r>
                        <a:rPr lang="zh-CN" altLang="en-US" dirty="0" smtClean="0"/>
                        <a:t>元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保险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附送</a:t>
                      </a:r>
                      <a:endParaRPr lang="zh-CN" altLang="en-US" dirty="0"/>
                    </a:p>
                  </a:txBody>
                  <a:tcPr/>
                </a:tc>
              </a:tr>
              <a:tr h="5946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海鲜餐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客户自定标准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饮用水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r>
                        <a:rPr lang="zh-CN" altLang="en-US" dirty="0" smtClean="0"/>
                        <a:t>只</a:t>
                      </a:r>
                      <a:endParaRPr lang="zh-CN" altLang="en-US" dirty="0"/>
                    </a:p>
                  </a:txBody>
                  <a:tcPr/>
                </a:tc>
              </a:tr>
              <a:tr h="59464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海鲜粥早餐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元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渔排钓鱼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渔排钓鱼</a:t>
                      </a:r>
                      <a:r>
                        <a:rPr lang="en-US" altLang="zh-CN" dirty="0" smtClean="0"/>
                        <a:t>30</a:t>
                      </a:r>
                      <a:r>
                        <a:rPr lang="zh-CN" altLang="en-US" dirty="0" smtClean="0"/>
                        <a:t>元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人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快艇</a:t>
                      </a:r>
                      <a:r>
                        <a:rPr lang="en-US" altLang="zh-CN" dirty="0" smtClean="0"/>
                        <a:t>100</a:t>
                      </a:r>
                      <a:r>
                        <a:rPr lang="zh-CN" altLang="en-US" dirty="0" smtClean="0"/>
                        <a:t>元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船</a:t>
                      </a:r>
                      <a:r>
                        <a:rPr lang="en-US" altLang="zh-CN" dirty="0" smtClean="0"/>
                        <a:t>/10</a:t>
                      </a:r>
                      <a:r>
                        <a:rPr lang="zh-CN" altLang="en-US" dirty="0" smtClean="0"/>
                        <a:t>人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12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话气泡: 椭圆形 2"/>
          <p:cNvSpPr/>
          <p:nvPr/>
        </p:nvSpPr>
        <p:spPr>
          <a:xfrm>
            <a:off x="3850872" y="831274"/>
            <a:ext cx="4083164" cy="3931225"/>
          </a:xfrm>
          <a:prstGeom prst="wedgeEllipseCallout">
            <a:avLst>
              <a:gd name="adj1" fmla="val -48936"/>
              <a:gd name="adj2" fmla="val 399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rgbClr val="F2F2F2"/>
                </a:solidFill>
                <a:latin typeface="华文中宋" pitchFamily="2" charset="-122"/>
                <a:ea typeface="华文中宋" pitchFamily="2" charset="-122"/>
              </a:rPr>
              <a:t>Thanks</a:t>
            </a:r>
            <a:endParaRPr lang="zh-CN" altLang="en-US" sz="5400" b="1" dirty="0">
              <a:solidFill>
                <a:srgbClr val="F2F2F2"/>
              </a:solidFill>
              <a:latin typeface="华文中宋" pitchFamily="2" charset="-122"/>
              <a:ea typeface="华文中宋" pitchFamily="2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695700" y="4941455"/>
            <a:ext cx="4012318" cy="167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dirty="0">
                <a:solidFill>
                  <a:srgbClr val="C00000"/>
                </a:solidFill>
                <a:latin typeface="Segoe UI Symbol" panose="020B0502040204020203" pitchFamily="34" charset="0"/>
                <a:ea typeface="华文中宋" pitchFamily="2" charset="-122"/>
              </a:rPr>
              <a:t>联系人</a:t>
            </a:r>
            <a:r>
              <a:rPr lang="zh-CN" altLang="en-US" dirty="0" smtClean="0">
                <a:solidFill>
                  <a:srgbClr val="C00000"/>
                </a:solidFill>
                <a:latin typeface="Segoe UI Symbol" panose="020B0502040204020203" pitchFamily="34" charset="0"/>
                <a:ea typeface="华文中宋" pitchFamily="2" charset="-122"/>
              </a:rPr>
              <a:t>：</a:t>
            </a:r>
            <a:r>
              <a:rPr lang="zh-CN" altLang="en-US" dirty="0">
                <a:solidFill>
                  <a:srgbClr val="C00000"/>
                </a:solidFill>
                <a:latin typeface="Segoe UI Symbol" panose="020B0502040204020203" pitchFamily="34" charset="0"/>
                <a:ea typeface="华文中宋" pitchFamily="2" charset="-122"/>
              </a:rPr>
              <a:t>王先生</a:t>
            </a:r>
            <a:endParaRPr lang="en-US" altLang="zh-CN" dirty="0" err="1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Segoe UI Symbol" panose="020B0502040204020203" pitchFamily="34" charset="0"/>
                <a:ea typeface="华文中宋" pitchFamily="2" charset="-122"/>
              </a:rPr>
              <a:t>   联系</a:t>
            </a:r>
            <a:r>
              <a:rPr lang="zh-CN" altLang="en-US" dirty="0">
                <a:solidFill>
                  <a:srgbClr val="C00000"/>
                </a:solidFill>
                <a:latin typeface="Segoe UI Symbol" panose="020B0502040204020203" pitchFamily="34" charset="0"/>
                <a:ea typeface="华文中宋" pitchFamily="2" charset="-122"/>
              </a:rPr>
              <a:t>方式</a:t>
            </a:r>
            <a:r>
              <a:rPr lang="zh-CN" altLang="en-US" dirty="0" smtClean="0">
                <a:solidFill>
                  <a:srgbClr val="C00000"/>
                </a:solidFill>
                <a:latin typeface="Segoe UI Symbol" panose="020B0502040204020203" pitchFamily="34" charset="0"/>
                <a:ea typeface="华文中宋" pitchFamily="2" charset="-122"/>
              </a:rPr>
              <a:t>：</a:t>
            </a:r>
            <a:r>
              <a:rPr lang="en-US" altLang="zh-CN" dirty="0" smtClean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13418559310</a:t>
            </a:r>
            <a:r>
              <a:rPr lang="zh-CN" altLang="en-US" dirty="0" smtClean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（微信）</a:t>
            </a:r>
            <a:endParaRPr lang="en-US" altLang="zh-CN" dirty="0" smtClean="0">
              <a:solidFill>
                <a:srgbClr val="C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dirty="0" smtClean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Email</a:t>
            </a:r>
            <a:r>
              <a:rPr lang="zh-CN" altLang="en-US" dirty="0" smtClean="0">
                <a:solidFill>
                  <a:srgbClr val="C00000"/>
                </a:solidFill>
                <a:latin typeface="Segoe UI Symbol" panose="020B0502040204020203" pitchFamily="34" charset="0"/>
                <a:ea typeface="华文中宋" pitchFamily="2" charset="-122"/>
              </a:rPr>
              <a:t>：</a:t>
            </a:r>
            <a:r>
              <a:rPr lang="en-US" altLang="zh-CN" dirty="0" smtClean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13418559310@163.com</a:t>
            </a:r>
            <a:endParaRPr lang="zh-CN" altLang="en-US" dirty="0">
              <a:solidFill>
                <a:srgbClr val="C00000"/>
              </a:solidFill>
              <a:latin typeface="Segoe UI Symbol" panose="020B0502040204020203" pitchFamily="34" charset="0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60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" y="1462171"/>
            <a:ext cx="6246813" cy="4107649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7055125" y="2146326"/>
            <a:ext cx="4381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11:00               </a:t>
            </a:r>
            <a:r>
              <a:rPr lang="zh-CN" altLang="en-US" sz="1400" dirty="0">
                <a:solidFill>
                  <a:srgbClr val="00B0F0"/>
                </a:solidFill>
                <a:cs typeface="Arial Unicode MS" panose="020B0604020202020204" pitchFamily="34" charset="-122"/>
              </a:rPr>
              <a:t>到达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小桂度假区</a:t>
            </a:r>
            <a:endParaRPr lang="en-US" altLang="zh-CN" sz="1400" dirty="0" smtClean="0">
              <a:solidFill>
                <a:srgbClr val="00B0F0"/>
              </a:solidFill>
              <a:cs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11:00-12:00    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入住民宿，放置行李和休息</a:t>
            </a:r>
            <a:endParaRPr lang="en-US" altLang="zh-CN" sz="1400" dirty="0" smtClean="0">
              <a:solidFill>
                <a:srgbClr val="00B0F0"/>
              </a:solidFill>
              <a:cs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12:00-13:00     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在餐厅享用海鲜餐</a:t>
            </a:r>
            <a:endParaRPr lang="en-US" altLang="zh-CN" sz="1400" dirty="0" smtClean="0">
              <a:solidFill>
                <a:srgbClr val="00B0F0"/>
              </a:solidFill>
              <a:cs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13:00-18:00      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海上渔排钓鱼</a:t>
            </a:r>
            <a:endParaRPr lang="en-US" altLang="zh-CN" sz="1400" dirty="0" smtClean="0">
              <a:solidFill>
                <a:srgbClr val="00B0F0"/>
              </a:solidFill>
              <a:cs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18:00-21:00       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在小桂农庄里面进行</a:t>
            </a: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BBQ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自助烧烤（唱</a:t>
            </a: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K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、叠叠乐、杀人游戏等）</a:t>
            </a:r>
            <a:endParaRPr lang="en-US" altLang="zh-CN" sz="1400" dirty="0" smtClean="0">
              <a:solidFill>
                <a:srgbClr val="00B0F0"/>
              </a:solidFill>
              <a:cs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21:00                    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入住酒店休息</a:t>
            </a:r>
            <a:endParaRPr lang="en-US" altLang="zh-CN" sz="1400" dirty="0">
              <a:solidFill>
                <a:srgbClr val="00B0F0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002" y="6303571"/>
            <a:ext cx="12193001" cy="58475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28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           </a:t>
            </a:r>
            <a:r>
              <a:rPr lang="en-US" altLang="zh-CN" sz="32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2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79075" y="138617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DAY  1</a:t>
            </a:r>
            <a:endParaRPr lang="zh-CN" altLang="en-US" b="1" dirty="0">
              <a:solidFill>
                <a:srgbClr val="00B0F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81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75" y="1570842"/>
            <a:ext cx="5491623" cy="3661082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002" y="6303571"/>
            <a:ext cx="12193001" cy="6463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36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</a:t>
            </a:r>
            <a:r>
              <a:rPr lang="en-US" altLang="zh-CN" sz="3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流程图: 联系 19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21" name="流程图: 联系 20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22" name="流程图: 联系 21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4040" y="2113128"/>
            <a:ext cx="4381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08:00                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起床洗漱，准备吃早餐</a:t>
            </a:r>
            <a:endParaRPr lang="en-US" altLang="zh-CN" sz="1400" dirty="0" smtClean="0">
              <a:solidFill>
                <a:srgbClr val="00B0F0"/>
              </a:solidFill>
              <a:cs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08:30-09:00     </a:t>
            </a:r>
            <a:r>
              <a:rPr lang="zh-CN" altLang="en-US" sz="1400" dirty="0">
                <a:solidFill>
                  <a:srgbClr val="00B0F0"/>
                </a:solidFill>
                <a:cs typeface="Arial Unicode MS" panose="020B0604020202020204" pitchFamily="34" charset="-122"/>
              </a:rPr>
              <a:t>吃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美味海鲜粥早餐（海鲜粥，馒头、鸡蛋、炒粉、榨菜等）</a:t>
            </a:r>
            <a:endParaRPr lang="en-US" altLang="zh-CN" sz="1400" dirty="0" smtClean="0">
              <a:solidFill>
                <a:srgbClr val="00B0F0"/>
              </a:solidFill>
              <a:cs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09:00-12:00      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可以选择环海单车骑行（或者真人</a:t>
            </a: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CS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野战，攀岩，卡丁车竞赛等）</a:t>
            </a:r>
            <a:endParaRPr lang="en-US" altLang="zh-CN" sz="1400" dirty="0" smtClean="0">
              <a:solidFill>
                <a:srgbClr val="00B0F0"/>
              </a:solidFill>
              <a:cs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12:00-13:00       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海鲜午餐</a:t>
            </a:r>
            <a:endParaRPr lang="en-US" altLang="zh-CN" sz="1400" dirty="0" smtClean="0">
              <a:solidFill>
                <a:srgbClr val="00B0F0"/>
              </a:solidFill>
              <a:cs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13:00-16:00       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去向霞涌沙滩（游泳或者是进行团队沙雕）</a:t>
            </a:r>
            <a:endParaRPr lang="en-US" altLang="zh-CN" sz="1400" dirty="0" smtClean="0">
              <a:solidFill>
                <a:srgbClr val="00B0F0"/>
              </a:solidFill>
              <a:cs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16:00                  </a:t>
            </a:r>
            <a:r>
              <a:rPr lang="zh-CN" altLang="en-US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活动结束，乘车返回</a:t>
            </a:r>
            <a:r>
              <a:rPr lang="en-US" altLang="zh-CN" sz="1400" dirty="0" smtClean="0">
                <a:solidFill>
                  <a:srgbClr val="00B0F0"/>
                </a:solidFill>
                <a:cs typeface="Arial Unicode MS" panose="020B0604020202020204" pitchFamily="34" charset="-122"/>
              </a:rPr>
              <a:t>    </a:t>
            </a:r>
            <a:endParaRPr lang="en-US" altLang="zh-CN" sz="1400" dirty="0">
              <a:solidFill>
                <a:srgbClr val="00B0F0"/>
              </a:solidFill>
              <a:cs typeface="Arial Unicode MS" panose="020B0604020202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79075" y="138617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DAY  2</a:t>
            </a:r>
            <a:endParaRPr lang="zh-CN" altLang="en-US" b="1" dirty="0">
              <a:solidFill>
                <a:srgbClr val="00B0F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61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10437" y="-298625"/>
            <a:ext cx="1295806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799" b="1" dirty="0">
                <a:solidFill>
                  <a:srgbClr val="4F81BD">
                    <a:lumMod val="75000"/>
                  </a:srgbClr>
                </a:solidFill>
              </a:rPr>
              <a:t> </a:t>
            </a:r>
            <a:endParaRPr lang="zh-CN" altLang="en-US" sz="1799" b="1" dirty="0">
              <a:solidFill>
                <a:prstClr val="black"/>
              </a:solidFill>
            </a:endParaRPr>
          </a:p>
        </p:txBody>
      </p:sp>
      <p:sp>
        <p:nvSpPr>
          <p:cNvPr id="19" name="直接连接符 3"/>
          <p:cNvSpPr>
            <a:spLocks noChangeShapeType="1"/>
          </p:cNvSpPr>
          <p:nvPr/>
        </p:nvSpPr>
        <p:spPr bwMode="auto">
          <a:xfrm>
            <a:off x="-1001" y="1413301"/>
            <a:ext cx="10033040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20" name="直接连接符 3"/>
          <p:cNvSpPr>
            <a:spLocks noChangeShapeType="1"/>
          </p:cNvSpPr>
          <p:nvPr/>
        </p:nvSpPr>
        <p:spPr bwMode="auto">
          <a:xfrm flipV="1">
            <a:off x="10041020" y="1413301"/>
            <a:ext cx="1845186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22" name="文本框 21"/>
          <p:cNvSpPr txBox="1"/>
          <p:nvPr/>
        </p:nvSpPr>
        <p:spPr>
          <a:xfrm>
            <a:off x="3176" y="837387"/>
            <a:ext cx="3069277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海鲜餐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3" y="1703328"/>
            <a:ext cx="5913168" cy="3820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FFF0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57" y="1699369"/>
            <a:ext cx="5580449" cy="3824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文本框 20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002" y="6303571"/>
            <a:ext cx="12193001" cy="6463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36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</a:t>
            </a:r>
            <a:r>
              <a:rPr lang="en-US" altLang="zh-CN" sz="3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8" name="流程图: 联系 27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29" name="流程图: 联系 28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30" name="流程图: 联系 29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6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176" y="837387"/>
            <a:ext cx="3069277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渔</a:t>
            </a:r>
            <a:r>
              <a:rPr lang="zh-CN" altLang="en-US" sz="2799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排钓鱼</a:t>
            </a:r>
            <a:endParaRPr lang="zh-CN" altLang="en-US" sz="2799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7" name="直接连接符 3"/>
          <p:cNvSpPr>
            <a:spLocks noChangeShapeType="1"/>
          </p:cNvSpPr>
          <p:nvPr/>
        </p:nvSpPr>
        <p:spPr bwMode="auto">
          <a:xfrm flipV="1">
            <a:off x="0" y="1360471"/>
            <a:ext cx="12186890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12" name="矩形 11"/>
          <p:cNvSpPr/>
          <p:nvPr/>
        </p:nvSpPr>
        <p:spPr>
          <a:xfrm>
            <a:off x="-1002" y="6303571"/>
            <a:ext cx="12193001" cy="6463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36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</a:t>
            </a:r>
            <a:r>
              <a:rPr lang="en-US" altLang="zh-CN" sz="3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5" name="流程图: 联系 14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10" y="1665351"/>
            <a:ext cx="4809065" cy="36067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75" y="1665352"/>
            <a:ext cx="4810938" cy="360679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3210" y="5715000"/>
            <a:ext cx="946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乘坐快艇上渔排钓鱼，因为渔排上面杆少，尽量鱼竿自带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3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588" y="836712"/>
            <a:ext cx="307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烧烤派对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08" y="1593700"/>
            <a:ext cx="5638763" cy="3806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3" y="1593700"/>
            <a:ext cx="5770136" cy="3806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756018" y="5347515"/>
            <a:ext cx="10034131" cy="89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 smtClean="0"/>
              <a:t>         沙滩烧烤，是有特色的海边</a:t>
            </a:r>
            <a:r>
              <a:rPr lang="en-US" altLang="zh-CN" sz="1400" dirty="0" smtClean="0"/>
              <a:t>BBQ</a:t>
            </a:r>
            <a:r>
              <a:rPr lang="zh-CN" altLang="en-US" sz="1400" dirty="0" smtClean="0"/>
              <a:t>烧烤，小伙伴们充分发挥自己的聪明才智，用最精湛的厨艺做出美味的烧烤，享受别具特色的盛夏美味，再来一罐冰啤酒，简直是人间美味。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7" name="直接连接符 3"/>
          <p:cNvSpPr>
            <a:spLocks noChangeShapeType="1"/>
          </p:cNvSpPr>
          <p:nvPr/>
        </p:nvSpPr>
        <p:spPr bwMode="auto">
          <a:xfrm flipV="1">
            <a:off x="0" y="1462071"/>
            <a:ext cx="12186890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12" name="矩形 11"/>
          <p:cNvSpPr/>
          <p:nvPr/>
        </p:nvSpPr>
        <p:spPr>
          <a:xfrm>
            <a:off x="-1002" y="6303571"/>
            <a:ext cx="12193001" cy="6463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36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</a:t>
            </a:r>
            <a:r>
              <a:rPr lang="en-US" altLang="zh-CN" sz="3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5" name="流程图: 联系 14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8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176" y="837387"/>
            <a:ext cx="3069277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民宿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4685" y="5272428"/>
            <a:ext cx="1086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 smtClean="0">
                <a:latin typeface="+mn-ea"/>
              </a:rPr>
              <a:t>    具有特色的农家住宿环境，民宿以温馨的格调为主，打造特色的回家的感觉，在一楼大堂还有可以唱歌的</a:t>
            </a:r>
            <a:r>
              <a:rPr lang="en-US" altLang="zh-CN" sz="1400" dirty="0" smtClean="0">
                <a:latin typeface="+mn-ea"/>
              </a:rPr>
              <a:t>KTV</a:t>
            </a:r>
            <a:r>
              <a:rPr lang="zh-CN" altLang="en-US" sz="1400" dirty="0" smtClean="0">
                <a:latin typeface="+mn-ea"/>
              </a:rPr>
              <a:t>设备，也可以打麻将，在酒店外面的夜晚可以吹牛聊天，玩杀人游戏，或者德州扑克。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7" name="直接连接符 3"/>
          <p:cNvSpPr>
            <a:spLocks noChangeShapeType="1"/>
          </p:cNvSpPr>
          <p:nvPr/>
        </p:nvSpPr>
        <p:spPr bwMode="auto">
          <a:xfrm flipV="1">
            <a:off x="0" y="1462071"/>
            <a:ext cx="12186890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12" name="矩形 11"/>
          <p:cNvSpPr/>
          <p:nvPr/>
        </p:nvSpPr>
        <p:spPr>
          <a:xfrm>
            <a:off x="-1002" y="6303571"/>
            <a:ext cx="12193001" cy="6463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36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</a:t>
            </a:r>
            <a:r>
              <a:rPr lang="en-US" altLang="zh-CN" sz="3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5" name="流程图: 联系 14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95" y="1563672"/>
            <a:ext cx="4407105" cy="33053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0" y="1563671"/>
            <a:ext cx="4407105" cy="330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6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176" y="837387"/>
            <a:ext cx="3069277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真人</a:t>
            </a:r>
            <a:r>
              <a:rPr lang="en-US" altLang="zh-CN" sz="2799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CS</a:t>
            </a:r>
            <a:r>
              <a:rPr lang="zh-CN" altLang="en-US" sz="2799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野战</a:t>
            </a:r>
            <a:endParaRPr lang="zh-CN" altLang="en-US" sz="2799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2" y="1464352"/>
            <a:ext cx="5391695" cy="36954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07" y="1464352"/>
            <a:ext cx="5244830" cy="36954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780412" y="5159829"/>
            <a:ext cx="10636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          真人</a:t>
            </a:r>
            <a:r>
              <a:rPr lang="en-US" altLang="zh-CN" sz="1400" dirty="0"/>
              <a:t>CS</a:t>
            </a:r>
            <a:r>
              <a:rPr lang="zh-CN" altLang="en-US" sz="1400" dirty="0"/>
              <a:t>是多人一起组织起来的一种游戏形式，是一种集运动与游戏于一体，紧张刺激的娱乐活动，在中国兴起起于</a:t>
            </a:r>
            <a:r>
              <a:rPr lang="en-US" altLang="zh-CN" sz="1400" dirty="0"/>
              <a:t>1998</a:t>
            </a:r>
            <a:r>
              <a:rPr lang="zh-CN" altLang="en-US" sz="1400" dirty="0"/>
              <a:t>年，至今多年时间，受到真人</a:t>
            </a:r>
            <a:r>
              <a:rPr lang="en-US" altLang="zh-CN" sz="1400" dirty="0"/>
              <a:t>CS</a:t>
            </a:r>
            <a:r>
              <a:rPr lang="zh-CN" altLang="en-US" sz="1400" dirty="0"/>
              <a:t>发烧友的追捧，现今玩家达到</a:t>
            </a:r>
            <a:r>
              <a:rPr lang="en-US" altLang="zh-CN" sz="1400" dirty="0"/>
              <a:t>60</a:t>
            </a:r>
            <a:r>
              <a:rPr lang="zh-CN" altLang="en-US" sz="1400" dirty="0"/>
              <a:t>万人左右。</a:t>
            </a:r>
            <a:r>
              <a:rPr lang="zh-CN" altLang="en-US" sz="1400" dirty="0" smtClean="0"/>
              <a:t>真人</a:t>
            </a:r>
            <a:r>
              <a:rPr lang="en-US" altLang="zh-CN" sz="1400" dirty="0" smtClean="0"/>
              <a:t>CS</a:t>
            </a:r>
            <a:r>
              <a:rPr lang="zh-CN" altLang="en-US" sz="1400" dirty="0" smtClean="0"/>
              <a:t>野战</a:t>
            </a:r>
            <a:r>
              <a:rPr lang="zh-CN" altLang="en-US" sz="1400" dirty="0"/>
              <a:t>是国际上风行的</a:t>
            </a:r>
            <a:r>
              <a:rPr lang="en-US" altLang="zh-CN" sz="1400" dirty="0"/>
              <a:t>wargame</a:t>
            </a:r>
            <a:r>
              <a:rPr lang="zh-CN" altLang="en-US" sz="1400" dirty="0"/>
              <a:t>（野战游戏）运动的其中一种形式，目前国内的真人</a:t>
            </a:r>
            <a:r>
              <a:rPr lang="en-US" altLang="zh-CN" sz="1400" dirty="0"/>
              <a:t>CS</a:t>
            </a:r>
            <a:r>
              <a:rPr lang="zh-CN" altLang="en-US" sz="1400" dirty="0"/>
              <a:t>对抗，分别为彩弹类、激光类和</a:t>
            </a:r>
            <a:r>
              <a:rPr lang="en-US" altLang="zh-CN" sz="1400" dirty="0"/>
              <a:t>WS</a:t>
            </a:r>
            <a:r>
              <a:rPr lang="zh-CN" altLang="en-US" sz="1400" dirty="0"/>
              <a:t>镭战类基本都是拓展训练中的一个综合性很强的项目。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7" name="直接连接符 3"/>
          <p:cNvSpPr>
            <a:spLocks noChangeShapeType="1"/>
          </p:cNvSpPr>
          <p:nvPr/>
        </p:nvSpPr>
        <p:spPr bwMode="auto">
          <a:xfrm flipV="1">
            <a:off x="0" y="1360471"/>
            <a:ext cx="12186890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12" name="矩形 11"/>
          <p:cNvSpPr/>
          <p:nvPr/>
        </p:nvSpPr>
        <p:spPr>
          <a:xfrm>
            <a:off x="-1002" y="6303571"/>
            <a:ext cx="12193001" cy="6463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36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</a:t>
            </a:r>
            <a:r>
              <a:rPr lang="en-US" altLang="zh-CN" sz="3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5" name="流程图: 联系 14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56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176" y="837387"/>
            <a:ext cx="3069277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山地越野卡丁车</a:t>
            </a:r>
            <a:endParaRPr lang="zh-CN" altLang="en-US" sz="2799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45" y="1525493"/>
            <a:ext cx="5097119" cy="3650974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64" y="1525493"/>
            <a:ext cx="5355849" cy="3650974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419390" y="5206936"/>
            <a:ext cx="10671380" cy="87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 smtClean="0">
                <a:latin typeface="+mn-ea"/>
              </a:rPr>
              <a:t>    </a:t>
            </a:r>
            <a:r>
              <a:rPr lang="zh-CN" altLang="en-US" sz="14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卡丁车是一项国际赛事，是一项不需要驾照就能从事激情体验的竞技比赛，有着“</a:t>
            </a:r>
            <a:r>
              <a:rPr lang="en-US" altLang="zh-CN" sz="14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F1</a:t>
            </a:r>
            <a:r>
              <a:rPr lang="zh-CN" altLang="en-US" sz="14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摇篮王子”的称号，</a:t>
            </a:r>
            <a:r>
              <a:rPr lang="en-US" altLang="zh-CN" sz="14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F1</a:t>
            </a:r>
            <a:r>
              <a:rPr lang="zh-CN" altLang="en-US" sz="1400" dirty="0" smtClean="0">
                <a:solidFill>
                  <a:schemeClr val="tx2">
                    <a:lumMod val="50000"/>
                  </a:schemeClr>
                </a:solidFill>
                <a:latin typeface="+mn-ea"/>
              </a:rPr>
              <a:t>的选手基本都是从小玩卡丁车长大的，因为他的安全系数高，操作简单，性能好，而受到广泛的喜好，你喜欢吗，喜欢就来一场速度和激情的体验吧。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1001" y="-12400"/>
            <a:ext cx="12193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6" name="直接连接符 3"/>
          <p:cNvSpPr>
            <a:spLocks noChangeShapeType="1"/>
          </p:cNvSpPr>
          <p:nvPr/>
        </p:nvSpPr>
        <p:spPr bwMode="auto">
          <a:xfrm flipV="1">
            <a:off x="0" y="1360471"/>
            <a:ext cx="12186890" cy="0"/>
          </a:xfrm>
          <a:prstGeom prst="line">
            <a:avLst/>
          </a:prstGeom>
          <a:noFill/>
          <a:ln w="28575" cap="flat" cmpd="sng">
            <a:solidFill>
              <a:srgbClr val="1FB598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99"/>
          </a:p>
        </p:txBody>
      </p:sp>
      <p:sp>
        <p:nvSpPr>
          <p:cNvPr id="12" name="矩形 11"/>
          <p:cNvSpPr/>
          <p:nvPr/>
        </p:nvSpPr>
        <p:spPr>
          <a:xfrm>
            <a:off x="-1002" y="6303571"/>
            <a:ext cx="12193001" cy="64630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altLang="zh-CN" sz="3600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</a:t>
            </a:r>
            <a:r>
              <a:rPr lang="en-US" altLang="zh-CN" sz="3600" b="1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</a:t>
            </a:r>
            <a:r>
              <a:rPr lang="en-US" altLang="zh-CN" sz="3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HELLFIRE</a:t>
            </a:r>
            <a:endParaRPr lang="zh-CN" altLang="en-US" sz="3600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流程图: 联系 12"/>
          <p:cNvSpPr/>
          <p:nvPr/>
        </p:nvSpPr>
        <p:spPr>
          <a:xfrm>
            <a:off x="10955950" y="6473724"/>
            <a:ext cx="269590" cy="25623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11436625" y="6473724"/>
            <a:ext cx="269590" cy="256234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  <p:sp>
        <p:nvSpPr>
          <p:cNvPr id="15" name="流程图: 联系 14"/>
          <p:cNvSpPr/>
          <p:nvPr/>
        </p:nvSpPr>
        <p:spPr>
          <a:xfrm>
            <a:off x="11917300" y="6485308"/>
            <a:ext cx="269590" cy="25623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1237</TotalTime>
  <Words>1517</Words>
  <Application>Microsoft Office PowerPoint</Application>
  <PresentationFormat>宽屏</PresentationFormat>
  <Paragraphs>131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Adobe 仿宋 Std R</vt:lpstr>
      <vt:lpstr>Arial Unicode MS</vt:lpstr>
      <vt:lpstr>Batang</vt:lpstr>
      <vt:lpstr>DFKai-SB</vt:lpstr>
      <vt:lpstr>华文中宋</vt:lpstr>
      <vt:lpstr>宋体</vt:lpstr>
      <vt:lpstr>Arial</vt:lpstr>
      <vt:lpstr>Calibri</vt:lpstr>
      <vt:lpstr>Calibri Light</vt:lpstr>
      <vt:lpstr>Segoe UI Symbol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dadi</dc:creator>
  <cp:lastModifiedBy>dadi</cp:lastModifiedBy>
  <cp:revision>85</cp:revision>
  <dcterms:created xsi:type="dcterms:W3CDTF">2016-09-19T11:41:24Z</dcterms:created>
  <dcterms:modified xsi:type="dcterms:W3CDTF">2017-05-16T10:31:02Z</dcterms:modified>
</cp:coreProperties>
</file>